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593" r:id="rId4"/>
    <p:sldId id="594" r:id="rId5"/>
    <p:sldId id="610" r:id="rId6"/>
    <p:sldId id="612" r:id="rId7"/>
    <p:sldId id="613" r:id="rId8"/>
    <p:sldId id="614" r:id="rId9"/>
    <p:sldId id="615" r:id="rId10"/>
    <p:sldId id="616" r:id="rId11"/>
    <p:sldId id="622" r:id="rId12"/>
    <p:sldId id="611" r:id="rId13"/>
    <p:sldId id="618" r:id="rId14"/>
    <p:sldId id="619" r:id="rId15"/>
    <p:sldId id="620" r:id="rId16"/>
    <p:sldId id="621" r:id="rId17"/>
  </p:sldIdLst>
  <p:sldSz cx="9144000" cy="6858000" type="screen4x3"/>
  <p:notesSz cx="6858000" cy="9144000"/>
  <p:embeddedFontLst>
    <p:embeddedFont>
      <p:font typeface="文鼎中楷体" panose="03000600000000000000" charset="-122"/>
      <p:regular r:id="rId21"/>
    </p:embeddedFont>
    <p:embeddedFont>
      <p:font typeface="微软雅黑" panose="020B0503020204020204" charset="-122"/>
      <p:regular r:id="rId22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17D"/>
    <a:srgbClr val="002EF6"/>
    <a:srgbClr val="22C50C"/>
    <a:srgbClr val="D8090F"/>
    <a:srgbClr val="81034D"/>
    <a:srgbClr val="FF9249"/>
    <a:srgbClr val="BBA3FA"/>
    <a:srgbClr val="A9FCEF"/>
    <a:srgbClr val="C83406"/>
    <a:srgbClr val="F78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06"/>
    <p:restoredTop sz="94676"/>
  </p:normalViewPr>
  <p:slideViewPr>
    <p:cSldViewPr showGuides="1">
      <p:cViewPr varScale="1">
        <p:scale>
          <a:sx n="68" d="100"/>
          <a:sy n="68" d="100"/>
        </p:scale>
        <p:origin x="-57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45004" cy="45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609600"/>
            <a:ext cx="3808476" cy="5486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24" y="609600"/>
            <a:ext cx="3808476" cy="54864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rgbClr val="FFB17D"/>
            </a:gs>
            <a:gs pos="100000">
              <a:schemeClr val="bg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85800" y="609600"/>
            <a:ext cx="7772400" cy="54864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numCol="1" anchor="t" anchorCtr="0" compatLnSpc="1"/>
          <a:p>
            <a:pPr lvl="0" algn="r" eaLnBrk="1" fontAlgn="base" hangingPunct="1"/>
            <a:fld id="{9A0DB2DC-4C9A-4742-B13C-FB6460FD3503}" type="slidenum">
              <a:rPr lang="zh-CN" altLang="en-US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zh-CN" altLang="en-US" sz="14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663300"/>
          </a:solidFill>
          <a:effectLst>
            <a:outerShdw blurRad="38100" dist="38100" dir="2700000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663300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663300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663300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663300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663300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663300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663300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663300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600" b="1" kern="1200">
          <a:solidFill>
            <a:schemeClr val="tx1"/>
          </a:solidFill>
          <a:effectLst>
            <a:outerShdw blurRad="38100" dist="38100" dir="2700000">
              <a:srgbClr val="FFFFFF"/>
            </a:outerShdw>
          </a:effectLst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3200" b="1" kern="1200">
          <a:solidFill>
            <a:schemeClr val="tx1"/>
          </a:solidFill>
          <a:effectLst>
            <a:outerShdw blurRad="38100" dist="38100" dir="2700000">
              <a:srgbClr val="FFFFFF"/>
            </a:outerShdw>
          </a:effectLst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 b="1" kern="1200">
          <a:solidFill>
            <a:schemeClr val="tx1"/>
          </a:solidFill>
          <a:effectLst>
            <a:outerShdw blurRad="38100" dist="38100" dir="2700000">
              <a:srgbClr val="FFFFFF"/>
            </a:outerShdw>
          </a:effectLst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b="1" kern="1200">
          <a:solidFill>
            <a:schemeClr val="tx1"/>
          </a:solidFill>
          <a:effectLst>
            <a:outerShdw blurRad="38100" dist="38100" dir="2700000">
              <a:srgbClr val="FFFFFF"/>
            </a:outerShdw>
          </a:effectLst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b="1" kern="1200">
          <a:solidFill>
            <a:schemeClr val="tx1"/>
          </a:solidFill>
          <a:effectLst>
            <a:outerShdw blurRad="38100" dist="38100" dir="2700000">
              <a:srgbClr val="FFFFFF"/>
            </a:outerShdw>
          </a:effectLst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FFFFFF"/>
            </a:outerShdw>
          </a:effectLst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FFFFFF"/>
            </a:outerShdw>
          </a:effectLst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FFFFFF"/>
            </a:outerShdw>
          </a:effectLst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50000"/>
        </a:lnSpc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b="1" i="0" u="none" kern="1200" baseline="0">
          <a:solidFill>
            <a:schemeClr val="tx1"/>
          </a:solidFill>
          <a:effectLst>
            <a:outerShdw blurRad="38100" dist="38100" dir="2700000">
              <a:srgbClr val="FFFFFF"/>
            </a:outerShdw>
          </a:effectLst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685800" y="2285999"/>
            <a:ext cx="7772400" cy="1143000"/>
          </a:xfrm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38100" dir="2700000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缓冲溶液的配制和性质</a:t>
            </a:r>
            <a:endParaRPr kumimoji="0" lang="zh-CN" altLang="en-US" sz="4800" b="1" i="0" u="none" strike="noStrike" kern="1200" cap="none" spc="0" normalizeH="0" baseline="0" noProof="1">
              <a:ln>
                <a:noFill/>
              </a:ln>
              <a:solidFill>
                <a:schemeClr val="accent2">
                  <a:lumMod val="75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38100" dir="2700000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51" name="副标题 2050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sz="36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anchor="t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b="0" i="0" u="none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endParaRPr lang="en-US" altLang="en-US" sz="1400" dirty="0"/>
          </a:p>
        </p:txBody>
      </p:sp>
    </p:spTree>
    <p:custDataLst>
      <p:tags r:id="rId1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657225"/>
            <a:ext cx="9039225" cy="5095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/>
        </p:nvGraphicFramePr>
        <p:xfrm>
          <a:off x="143510" y="774700"/>
          <a:ext cx="8845550" cy="5078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0380"/>
                <a:gridCol w="1769745"/>
                <a:gridCol w="2606040"/>
                <a:gridCol w="931545"/>
                <a:gridCol w="1767840"/>
              </a:tblGrid>
              <a:tr h="7702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缓冲溶液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pH(预设)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各组分的体积/mL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pH(实测)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37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5.05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HAc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文鼎中楷体" panose="03000600000000000000" charset="-122"/>
                          <a:ea typeface="文鼎中楷体" panose="03000600000000000000" charset="-122"/>
                        </a:rPr>
                        <a:t> </a:t>
                      </a:r>
                      <a:endParaRPr 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370">
                <a:tc v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NaAc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22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乙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5.05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0.05mol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HAc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文鼎中楷体" panose="03000600000000000000" charset="-122"/>
                          <a:ea typeface="文鼎中楷体" panose="03000600000000000000" charset="-122"/>
                        </a:rPr>
                        <a:t> </a:t>
                      </a:r>
                      <a:endParaRPr 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295">
                <a:tc v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0.05mol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NaAc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37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丙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9.25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2000" b="1" baseline="-25000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·H</a:t>
                      </a:r>
                      <a:r>
                        <a:rPr lang="en-US" sz="2000" b="1" baseline="-25000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O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文鼎中楷体" panose="03000600000000000000" charset="-122"/>
                          <a:ea typeface="文鼎中楷体" panose="03000600000000000000" charset="-122"/>
                        </a:rPr>
                        <a:t> </a:t>
                      </a:r>
                      <a:endParaRPr 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370">
                <a:tc v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2000" b="1" baseline="-25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Cl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370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丁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8.55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2000" b="1" baseline="-25000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·H</a:t>
                      </a:r>
                      <a:r>
                        <a:rPr lang="en-US" sz="2000" b="1" baseline="-25000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O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000" b="1">
                          <a:latin typeface="文鼎中楷体" panose="03000600000000000000" charset="-122"/>
                          <a:ea typeface="文鼎中楷体" panose="03000600000000000000" charset="-122"/>
                        </a:rPr>
                        <a:t> </a:t>
                      </a:r>
                      <a:endParaRPr 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735">
                <a:tc v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Times New Roman" panose="02020603050405020304" pitchFamily="18" charset="0"/>
                        </a:rPr>
                        <a:t>NH</a:t>
                      </a:r>
                      <a:r>
                        <a:rPr lang="en-US" sz="2000" b="1" baseline="-25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4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Cl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3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HCl溶液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3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NaOH溶液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/>
        </p:nvGraphicFramePr>
        <p:xfrm>
          <a:off x="386715" y="1555750"/>
          <a:ext cx="8306435" cy="37369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7805"/>
                <a:gridCol w="1853565"/>
                <a:gridCol w="2198370"/>
                <a:gridCol w="1410970"/>
                <a:gridCol w="1355725"/>
              </a:tblGrid>
              <a:tr h="747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量杯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溶液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(10mL)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酸、碱加入量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pH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△pH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7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甲缓冲液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10滴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-1</a:t>
                      </a:r>
                      <a:endParaRPr lang="en-US" sz="2000" b="1" baseline="30000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HCl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7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pH=5的HCl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10滴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-1</a:t>
                      </a:r>
                      <a:endParaRPr lang="en-US" sz="2000" b="1" baseline="30000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HCl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7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甲缓冲液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10滴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-1</a:t>
                      </a:r>
                      <a:endParaRPr lang="en-US" sz="2000" b="1" baseline="30000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NaOH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73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pH=5的HCl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10滴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-1</a:t>
                      </a:r>
                      <a:endParaRPr lang="en-US" sz="2000" b="1" baseline="30000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NaOH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/>
        </p:nvGraphicFramePr>
        <p:xfrm>
          <a:off x="121920" y="1597025"/>
          <a:ext cx="8801100" cy="4365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34795"/>
                <a:gridCol w="1801495"/>
                <a:gridCol w="2430145"/>
                <a:gridCol w="1562735"/>
                <a:gridCol w="1471930"/>
              </a:tblGrid>
              <a:tr h="873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量杯</a:t>
                      </a:r>
                      <a:endParaRPr lang="zh-CN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溶液(10mL)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酸、碱加入量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pH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△pH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3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丁缓冲液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10滴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-1</a:t>
                      </a:r>
                      <a:endParaRPr lang="en-US" sz="2000" b="1" baseline="30000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NaOH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3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pH=10的NaOH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10滴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-1</a:t>
                      </a:r>
                      <a:endParaRPr lang="en-US" sz="2000" b="1" baseline="30000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NaOH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3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丁缓冲液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10滴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HCl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31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pH=10的NaOH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10滴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-1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HCl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/>
        </p:nvGraphicFramePr>
        <p:xfrm>
          <a:off x="132080" y="819150"/>
          <a:ext cx="8792210" cy="5108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9610"/>
                <a:gridCol w="2226945"/>
                <a:gridCol w="2406650"/>
                <a:gridCol w="2199005"/>
              </a:tblGrid>
              <a:tr h="1021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量杯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溶液(10mL)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加</a:t>
                      </a:r>
                      <a:r>
                        <a:rPr lang="en-US" altLang="zh-CN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10mLH</a:t>
                      </a:r>
                      <a:r>
                        <a:rPr lang="en-US" altLang="zh-CN" sz="2000" b="1" baseline="-25000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2</a:t>
                      </a:r>
                      <a:r>
                        <a:rPr lang="en-US" altLang="zh-CN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O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稀释后pH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△pH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1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乙缓冲液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1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丙缓冲液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1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pH=5的HCl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021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pH=10的NaOH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/>
        </p:nvGraphicFramePr>
        <p:xfrm>
          <a:off x="242570" y="1390650"/>
          <a:ext cx="8714740" cy="461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8050"/>
                <a:gridCol w="2179955"/>
                <a:gridCol w="2177415"/>
                <a:gridCol w="2179320"/>
              </a:tblGrid>
              <a:tr h="768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溶液(20mL)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缓冲剂浓度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加5mL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0.1mol</a:t>
                      </a:r>
                      <a:r>
                        <a:rPr lang="en-US" sz="2000" b="1">
                          <a:latin typeface="微软雅黑" panose="020B0503020204020204" charset="-122"/>
                          <a:ea typeface="微软雅黑" panose="020B0503020204020204" charset="-122"/>
                          <a:cs typeface="宋体" panose="02010600030101010101" pitchFamily="2" charset="-122"/>
                          <a:sym typeface="+mn-ea"/>
                        </a:rPr>
                        <a:t>▪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-1</a:t>
                      </a:r>
                      <a:endParaRPr lang="en-US" sz="2000" b="1" baseline="30000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NaOH后pH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文鼎中楷体" panose="03000600000000000000" charset="-122"/>
                        </a:rPr>
                        <a:t>△pH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文鼎中楷体" panose="03000600000000000000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8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甲缓冲液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0.1mol·L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8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乙缓冲液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0.05mol·L</a:t>
                      </a:r>
                      <a:r>
                        <a:rPr lang="en-US" sz="2000" b="1" baseline="30000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-1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8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缓冲比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8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丙缓冲液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1:1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8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丁缓冲液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1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  <a:sym typeface="+mn-ea"/>
                        </a:rPr>
                        <a:t>:</a:t>
                      </a: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5</a:t>
                      </a:r>
                      <a:endParaRPr lang="zh-CN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000" b="1">
                          <a:latin typeface="文鼎中楷体" panose="03000600000000000000" charset="-122"/>
                          <a:ea typeface="文鼎中楷体" panose="03000600000000000000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en-US" sz="2000" b="1">
                        <a:latin typeface="文鼎中楷体" panose="03000600000000000000" charset="-122"/>
                        <a:ea typeface="文鼎中楷体" panose="03000600000000000000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fontAlgn="base">
              <a:buNone/>
            </a:pPr>
            <a:r>
              <a:rPr lang="zh-CN" altLang="en-US" strike="noStrike" noProof="1"/>
              <a:t>实验目的：</a:t>
            </a:r>
            <a:endParaRPr lang="zh-CN" altLang="en-US" strike="noStrike" noProof="1"/>
          </a:p>
          <a:p>
            <a:pPr marL="457200" lvl="1" indent="0" fontAlgn="base">
              <a:buNone/>
            </a:pPr>
            <a:r>
              <a:rPr lang="zh-CN" altLang="en-US" strike="noStrike" noProof="1"/>
              <a:t>1. 掌握缓冲溶液的配制方法，加深对其性质的理解</a:t>
            </a:r>
            <a:endParaRPr lang="zh-CN" altLang="en-US" strike="noStrike" noProof="1"/>
          </a:p>
          <a:p>
            <a:pPr marL="457200" lvl="1" indent="0" fontAlgn="base">
              <a:buNone/>
            </a:pPr>
            <a:r>
              <a:rPr lang="zh-CN" altLang="en-US" strike="noStrike" noProof="1"/>
              <a:t>2. 了解pH计测定溶液pH的原理，学会使用pH计</a:t>
            </a:r>
            <a:endParaRPr lang="zh-CN" altLang="en-US" strike="noStrike" noProof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fontAlgn="base"/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kumimoji="0" lang="zh-CN" altLang="en-US" sz="3600" b="1" u="none" strike="noStrike" kern="1200" cap="none" spc="0" normalizeH="0" baseline="0" noProof="1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+mn-lt"/>
                <a:ea typeface="+mn-ea"/>
                <a:cs typeface="+mn-cs"/>
              </a:rPr>
              <a:t>实验原理：</a:t>
            </a:r>
            <a:endParaRPr kumimoji="0" lang="zh-CN" altLang="en-US" sz="3600" b="1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endParaRPr kumimoji="0" lang="zh-CN" altLang="en-US" sz="3600" b="1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endParaRPr kumimoji="0" lang="zh-CN" altLang="en-US" sz="3600" b="1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endParaRPr lang="zh-CN" altLang="en-US">
              <a:sym typeface="+mn-ea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zh-CN" altLang="en-US">
                <a:sym typeface="+mn-ea"/>
              </a:rPr>
              <a:t>缓冲溶液的pH除主要取决于       外，还随着盐和酸的浓度比的变化而变化。</a:t>
            </a:r>
            <a:endParaRPr kumimoji="0" lang="zh-CN" altLang="en-US" sz="3200" b="1" u="none" strike="noStrike" kern="1200" cap="none" spc="0" normalizeH="0" baseline="0" noProof="1"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对象 4"/>
          <p:cNvGraphicFramePr>
            <a:graphicFrameLocks noChangeAspect="1"/>
          </p:cNvGraphicFramePr>
          <p:nvPr/>
        </p:nvGraphicFramePr>
        <p:xfrm>
          <a:off x="2705735" y="2546985"/>
          <a:ext cx="3350260" cy="1140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32535" imgH="419100" progId="Equation.3">
                  <p:embed/>
                </p:oleObj>
              </mc:Choice>
              <mc:Fallback>
                <p:oleObj name="" r:id="rId1" imgW="1232535" imgH="419100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05735" y="2546985"/>
                        <a:ext cx="3350260" cy="11404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04585" y="4355465"/>
          <a:ext cx="822325" cy="65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304800" imgH="241300" progId="Equation.KSEE3">
                  <p:embed/>
                </p:oleObj>
              </mc:Choice>
              <mc:Fallback>
                <p:oleObj name="" r:id="rId3" imgW="304800" imgH="241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4585" y="4355465"/>
                        <a:ext cx="822325" cy="652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7882255" cy="5486400"/>
          </a:xfrm>
        </p:spPr>
        <p:txBody>
          <a:bodyPr/>
          <a:p>
            <a:pPr lvl="1"/>
            <a:r>
              <a:rPr lang="zh-CN" altLang="en-US"/>
              <a:t>缓冲容量是衡量缓冲能力大小的尺度，与缓冲剂浓度、缓冲组分比值有关，缓冲剂浓度越大，缓冲容量越大；缓冲组分比值为1</a:t>
            </a:r>
            <a:r>
              <a:rPr lang="en-US" altLang="zh-CN"/>
              <a:t>:</a:t>
            </a:r>
            <a:r>
              <a:rPr lang="zh-CN" altLang="en-US"/>
              <a:t>1时，缓冲容量最大。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内容占位符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1135" y="467995"/>
            <a:ext cx="6221730" cy="62217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 pHS-2C型酸度计使用方法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 sz="3000"/>
              <a:t>① 开机 </a:t>
            </a:r>
            <a:endParaRPr lang="zh-CN" altLang="en-US" sz="3000"/>
          </a:p>
          <a:p>
            <a:pPr marL="914400" lvl="2" indent="0">
              <a:buNone/>
            </a:pPr>
            <a:r>
              <a:rPr lang="zh-CN" altLang="en-US" sz="3000"/>
              <a:t>A. 打开仪器电源开关（ON）。</a:t>
            </a:r>
            <a:endParaRPr lang="zh-CN" altLang="en-US" sz="3000"/>
          </a:p>
          <a:p>
            <a:pPr marL="914400" lvl="2" indent="0">
              <a:buNone/>
            </a:pPr>
            <a:r>
              <a:rPr lang="zh-CN" altLang="en-US" sz="3000"/>
              <a:t>B. 将pH-mV选择开关置于pH位置。</a:t>
            </a:r>
            <a:endParaRPr lang="zh-CN" altLang="en-US"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② 标定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 sz="3000"/>
              <a:t>A.   先把电极用蒸馏水清洗，然后把电极插在pH=6.86的标准缓冲溶液中。调节温度补偿器使其所示的温度与溶液的温度相同。然后调节</a:t>
            </a:r>
            <a:r>
              <a:rPr lang="zh-CN" altLang="en-US" sz="3000">
                <a:solidFill>
                  <a:srgbClr val="002EF6"/>
                </a:solidFill>
              </a:rPr>
              <a:t>定位调节器</a:t>
            </a:r>
            <a:r>
              <a:rPr lang="zh-CN" altLang="en-US" sz="3000"/>
              <a:t>使仪器所指pH值与该缓冲溶液在此温度下的pH值相同。</a:t>
            </a:r>
            <a:endParaRPr lang="zh-CN" altLang="en-US"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486400"/>
          </a:xfrm>
        </p:spPr>
        <p:txBody>
          <a:bodyPr/>
          <a:p>
            <a:pPr marL="914400" lvl="2" indent="0">
              <a:buNone/>
            </a:pPr>
            <a:r>
              <a:rPr lang="zh-CN" altLang="en-US" sz="3000"/>
              <a:t>B.   取出插在pH =6.86的缓冲溶液中电极，用蒸馏水清洗。然后把电极插入pH=4.01的缓冲溶液中。调节温度补偿器使其所示的温度与溶液的温度相同。然后调节</a:t>
            </a:r>
            <a:r>
              <a:rPr lang="zh-CN" altLang="en-US" sz="3000">
                <a:solidFill>
                  <a:srgbClr val="002EF6"/>
                </a:solidFill>
              </a:rPr>
              <a:t>斜率调节器</a:t>
            </a:r>
            <a:r>
              <a:rPr lang="zh-CN" altLang="en-US" sz="3000"/>
              <a:t>使仪器所指pH值与该缓冲溶液在此温度下的pH值相同。</a:t>
            </a:r>
            <a:endParaRPr lang="zh-CN" altLang="en-US"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③ 测定 </a:t>
            </a:r>
            <a:endParaRPr lang="zh-CN" altLang="en-US"/>
          </a:p>
          <a:p>
            <a:pPr marL="914400" lvl="2" indent="0">
              <a:buNone/>
            </a:pPr>
            <a:r>
              <a:rPr lang="zh-CN" altLang="en-US" sz="3000"/>
              <a:t>用蒸馏水清洗电极，并用滤纸将电极上的水滴吸干。调节温度调节器使所指的温度与被测溶液的温度相同。将电极插入未知溶液之中，将溶液稍微晃动使之均匀，此时液晶显示屏所显示的数值即为被测溶液的pH值。</a:t>
            </a:r>
            <a:endParaRPr lang="zh-CN" altLang="en-US" sz="3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1187</Words>
  <Application>WPS 演示</Application>
  <PresentationFormat>全屏显示(4:3)</PresentationFormat>
  <Paragraphs>330</Paragraphs>
  <Slides>15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Times New Roman</vt:lpstr>
      <vt:lpstr>文鼎中楷体</vt:lpstr>
      <vt:lpstr>微软雅黑</vt:lpstr>
      <vt:lpstr>Arial Unicode MS</vt:lpstr>
      <vt:lpstr>Calibri</vt:lpstr>
      <vt:lpstr>默认设计模板</vt:lpstr>
      <vt:lpstr>Equation.3</vt:lpstr>
      <vt:lpstr>Equation.KSEE3</vt:lpstr>
      <vt:lpstr>缓冲溶液的配制和性质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《基础化学》 理论：46学时            期末考试占总评成绩65% 实验：16学时            实验占总评成绩的25% 平时：平时占总评成绩的10%</dc:title>
  <dc:creator>MS</dc:creator>
  <cp:lastModifiedBy>南方医科大学</cp:lastModifiedBy>
  <cp:revision>334</cp:revision>
  <dcterms:created xsi:type="dcterms:W3CDTF">2003-07-08T04:46:00Z</dcterms:created>
  <dcterms:modified xsi:type="dcterms:W3CDTF">2019-09-17T08:08:42Z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